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7" r:id="rId2"/>
    <p:sldId id="336" r:id="rId3"/>
    <p:sldId id="344" r:id="rId4"/>
    <p:sldId id="347" r:id="rId5"/>
    <p:sldId id="339" r:id="rId6"/>
    <p:sldId id="366" r:id="rId7"/>
    <p:sldId id="358" r:id="rId8"/>
    <p:sldId id="355" r:id="rId9"/>
    <p:sldId id="367" r:id="rId10"/>
    <p:sldId id="369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8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80FBB-D2B9-4E56-A52D-C41E193301AA}" type="datetimeFigureOut">
              <a:rPr lang="es-MX" smtClean="0"/>
              <a:pPr/>
              <a:t>16/11/2014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16388-C86F-4A4D-A5DD-33066ED82292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5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9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3407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784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072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8644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103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0569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16388-C86F-4A4D-A5DD-33066ED82292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9537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0">
              <a:srgbClr val="85C2FF"/>
            </a:gs>
            <a:gs pos="32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AE2AE-9EC3-439F-BD65-039FD5D7E103}" type="datetimeFigureOut">
              <a:rPr lang="es-MX" smtClean="0"/>
              <a:pPr/>
              <a:t>16/11/2014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1A15-59DA-4E50-B743-A258DB2945CF}" type="slidenum">
              <a:rPr lang="es-MX" smtClean="0"/>
              <a:pPr/>
              <a:t>‹nr.›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H4 Sport en </a:t>
            </a:r>
            <a:r>
              <a:rPr lang="en-US" dirty="0" err="1" smtClean="0"/>
              <a:t>verkeer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VWO 4</a:t>
            </a:r>
            <a:endParaRPr lang="en-US" sz="2200" dirty="0" smtClean="0"/>
          </a:p>
          <a:p>
            <a:endParaRPr lang="es-MX" dirty="0"/>
          </a:p>
        </p:txBody>
      </p:sp>
      <p:pic>
        <p:nvPicPr>
          <p:cNvPr id="4" name="Picture 3" descr="Zwijsen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5949280"/>
            <a:ext cx="22669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4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4.2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krachten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Huiswerk)</a:t>
            </a:r>
          </a:p>
          <a:p>
            <a:pPr>
              <a:buFontTx/>
              <a:buChar char="-"/>
            </a:pPr>
            <a:r>
              <a:rPr lang="nl-NL" b="1" i="1" dirty="0" smtClean="0"/>
              <a:t>Opdracht mini-presentatie: </a:t>
            </a:r>
            <a:r>
              <a:rPr lang="nl-NL" dirty="0" smtClean="0"/>
              <a:t>Bestudeer de gegeven krachten op kar en paard</a:t>
            </a:r>
            <a:r>
              <a:rPr lang="nl-NL" dirty="0"/>
              <a:t>. </a:t>
            </a:r>
            <a:r>
              <a:rPr lang="nl-NL" dirty="0" smtClean="0"/>
              <a:t>Bedenk hoe je </a:t>
            </a:r>
            <a:r>
              <a:rPr lang="nl-NL" dirty="0"/>
              <a:t>in tweetallen de denkfout van het paard </a:t>
            </a:r>
            <a:r>
              <a:rPr lang="nl-NL" dirty="0" smtClean="0"/>
              <a:t>uit kunt leggen. </a:t>
            </a:r>
            <a:r>
              <a:rPr lang="nl-NL" dirty="0"/>
              <a:t>Eén </a:t>
            </a:r>
            <a:r>
              <a:rPr lang="nl-NL" dirty="0" smtClean="0"/>
              <a:t>tweetal zal dit 5 minuten klassikaal presenteren</a:t>
            </a:r>
            <a:r>
              <a:rPr lang="nl-NL" dirty="0" smtClean="0"/>
              <a:t>.</a:t>
            </a:r>
          </a:p>
          <a:p>
            <a:pPr>
              <a:buFontTx/>
              <a:buChar char="-"/>
            </a:pPr>
            <a:r>
              <a:rPr lang="nl-NL" b="1" i="1" dirty="0" smtClean="0"/>
              <a:t>Opgave </a:t>
            </a:r>
            <a:r>
              <a:rPr lang="nl-NL" b="1" i="1" dirty="0"/>
              <a:t>21, 29, 33, </a:t>
            </a:r>
            <a:r>
              <a:rPr lang="nl-NL" b="1" i="1" dirty="0" smtClean="0"/>
              <a:t>34</a:t>
            </a:r>
            <a:endParaRPr lang="nl-NL" i="1" dirty="0" smtClean="0"/>
          </a:p>
        </p:txBody>
      </p:sp>
    </p:spTree>
    <p:extLst>
      <p:ext uri="{BB962C8B-B14F-4D97-AF65-F5344CB8AC3E}">
        <p14:creationId xmlns:p14="http://schemas.microsoft.com/office/powerpoint/2010/main" val="32037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 we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Verschillende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soorten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krachten</a:t>
            </a:r>
            <a:endParaRPr lang="en-US" b="1" dirty="0" smtClean="0">
              <a:solidFill>
                <a:srgbClr val="002060"/>
              </a:solidFill>
            </a:endParaRPr>
          </a:p>
          <a:p>
            <a:pPr lvl="1"/>
            <a:r>
              <a:rPr lang="en-US" dirty="0" err="1">
                <a:solidFill>
                  <a:srgbClr val="002060"/>
                </a:solidFill>
              </a:rPr>
              <a:t>Kennen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dirty="0" err="1">
                <a:solidFill>
                  <a:srgbClr val="002060"/>
                </a:solidFill>
              </a:rPr>
              <a:t>F</a:t>
            </a:r>
            <a:r>
              <a:rPr lang="en-US" baseline="-25000" dirty="0" err="1">
                <a:solidFill>
                  <a:srgbClr val="002060"/>
                </a:solidFill>
              </a:rPr>
              <a:t>z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F</a:t>
            </a:r>
            <a:r>
              <a:rPr lang="en-US" baseline="-25000" dirty="0" err="1">
                <a:solidFill>
                  <a:srgbClr val="002060"/>
                </a:solidFill>
              </a:rPr>
              <a:t>n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F</a:t>
            </a:r>
            <a:r>
              <a:rPr lang="en-US" baseline="-25000" dirty="0" err="1" smtClean="0">
                <a:solidFill>
                  <a:srgbClr val="002060"/>
                </a:solidFill>
              </a:rPr>
              <a:t>gew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F</a:t>
            </a:r>
            <a:r>
              <a:rPr lang="en-US" baseline="-25000" dirty="0" err="1">
                <a:solidFill>
                  <a:srgbClr val="002060"/>
                </a:solidFill>
              </a:rPr>
              <a:t>veer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F</a:t>
            </a:r>
            <a:r>
              <a:rPr lang="en-US" baseline="-25000" dirty="0" err="1" smtClean="0">
                <a:solidFill>
                  <a:srgbClr val="002060"/>
                </a:solidFill>
              </a:rPr>
              <a:t>span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Verschillen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kunnen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uitleggen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W</a:t>
            </a:r>
            <a:r>
              <a:rPr lang="en-US" b="1" dirty="0" err="1" smtClean="0">
                <a:solidFill>
                  <a:srgbClr val="002060"/>
                </a:solidFill>
              </a:rPr>
              <a:t>etten</a:t>
            </a:r>
            <a:r>
              <a:rPr lang="en-US" b="1" dirty="0" smtClean="0">
                <a:solidFill>
                  <a:srgbClr val="002060"/>
                </a:solidFill>
              </a:rPr>
              <a:t> van Newton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Kunnen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uitleggen</a:t>
            </a:r>
            <a:r>
              <a:rPr lang="en-US" dirty="0" smtClean="0">
                <a:solidFill>
                  <a:srgbClr val="002060"/>
                </a:solidFill>
              </a:rPr>
              <a:t> in </a:t>
            </a:r>
            <a:r>
              <a:rPr lang="en-US" dirty="0" err="1" smtClean="0">
                <a:solidFill>
                  <a:srgbClr val="002060"/>
                </a:solidFill>
              </a:rPr>
              <a:t>verschillende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situaties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b="1" dirty="0" err="1" smtClean="0"/>
              <a:t>Breinbreker</a:t>
            </a:r>
            <a:r>
              <a:rPr lang="en-US" b="1" dirty="0" smtClean="0"/>
              <a:t> </a:t>
            </a:r>
            <a:r>
              <a:rPr lang="en-US" b="1" dirty="0"/>
              <a:t>‘</a:t>
            </a:r>
            <a:r>
              <a:rPr lang="en-US" b="1" dirty="0" err="1"/>
              <a:t>paard</a:t>
            </a:r>
            <a:r>
              <a:rPr lang="en-US" b="1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50193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8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8001000" cy="5187315"/>
          </a:xfrm>
          <a:prstGeom prst="rect">
            <a:avLst/>
          </a:prstGeom>
        </p:spPr>
      </p:pic>
      <p:pic>
        <p:nvPicPr>
          <p:cNvPr id="4" name="Picture 3" descr="Spijkerbed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908720"/>
            <a:ext cx="8001000" cy="5187315"/>
          </a:xfrm>
          <a:prstGeom prst="rect">
            <a:avLst/>
          </a:prstGeom>
        </p:spPr>
      </p:pic>
      <p:pic>
        <p:nvPicPr>
          <p:cNvPr id="9" name="Picture 8" descr="Spijkerbed_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908720"/>
            <a:ext cx="8001000" cy="518731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7350"/>
            <a:ext cx="8001000" cy="5187315"/>
          </a:xfrm>
          <a:prstGeom prst="rect">
            <a:avLst/>
          </a:prstGeom>
        </p:spPr>
      </p:pic>
      <p:cxnSp>
        <p:nvCxnSpPr>
          <p:cNvPr id="23" name="Rechte verbindingslijn met pijl 22"/>
          <p:cNvCxnSpPr/>
          <p:nvPr/>
        </p:nvCxnSpPr>
        <p:spPr>
          <a:xfrm>
            <a:off x="4967536" y="2852936"/>
            <a:ext cx="36512" cy="295232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5148064" y="4869160"/>
            <a:ext cx="586408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b="1" dirty="0" err="1" smtClean="0">
                <a:solidFill>
                  <a:srgbClr val="00B050"/>
                </a:solidFill>
              </a:rPr>
              <a:t>F</a:t>
            </a:r>
            <a:r>
              <a:rPr lang="en-US" b="1" baseline="-25000" dirty="0" err="1" smtClean="0">
                <a:solidFill>
                  <a:srgbClr val="00B050"/>
                </a:solidFill>
              </a:rPr>
              <a:t>z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52328" y="2852936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456384" y="2852936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851920" y="2852936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984776" y="2636912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552728" y="2708920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28184" y="2780928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904656" y="2780928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508104" y="2852936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220072" y="2924944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0" y="2852936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211960" y="2852936"/>
            <a:ext cx="6115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256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4.2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krachten</a:t>
            </a:r>
            <a:endParaRPr lang="es-MX" dirty="0"/>
          </a:p>
        </p:txBody>
      </p:sp>
      <p:pic>
        <p:nvPicPr>
          <p:cNvPr id="8" name="Content Placeholder 7" descr="Zwaartekracht, gewichtskracht, normaalkracht_0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62940" y="1316692"/>
            <a:ext cx="3909060" cy="5280660"/>
          </a:xfrm>
        </p:spPr>
      </p:pic>
      <p:pic>
        <p:nvPicPr>
          <p:cNvPr id="9" name="Picture 8" descr="Zwaartekracht, gewichtskracht, normaalkracht_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" y="1316692"/>
            <a:ext cx="3909060" cy="5280660"/>
          </a:xfrm>
          <a:prstGeom prst="rect">
            <a:avLst/>
          </a:prstGeom>
        </p:spPr>
      </p:pic>
      <p:pic>
        <p:nvPicPr>
          <p:cNvPr id="10" name="Picture 9" descr="Zwaartekracht, gewichtskracht, normaalkrac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2940" y="1316692"/>
            <a:ext cx="3909060" cy="5280660"/>
          </a:xfrm>
          <a:prstGeom prst="rect">
            <a:avLst/>
          </a:prstGeom>
        </p:spPr>
      </p:pic>
      <p:pic>
        <p:nvPicPr>
          <p:cNvPr id="11" name="Picture 10" descr="Zwaartekracht, gewichtskracht, normaalkracht_3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2940" y="1316692"/>
            <a:ext cx="3909060" cy="5280660"/>
          </a:xfrm>
          <a:prstGeom prst="rect">
            <a:avLst/>
          </a:prstGeom>
        </p:spPr>
      </p:pic>
      <p:pic>
        <p:nvPicPr>
          <p:cNvPr id="12" name="Picture 11" descr="Zwaartekracht, gewichtskracht, normaalkracht_4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" y="1316692"/>
            <a:ext cx="3909060" cy="5280660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600200"/>
            <a:ext cx="84352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Zwaartekracht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err="1" smtClean="0"/>
              <a:t>Begint</a:t>
            </a:r>
            <a:r>
              <a:rPr lang="en-US" sz="2800" dirty="0" smtClean="0"/>
              <a:t> in het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zwaartepunt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Gewichtskracht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gew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err="1" smtClean="0">
                <a:solidFill>
                  <a:srgbClr val="0070C0"/>
                </a:solidFill>
              </a:rPr>
              <a:t>Kracht</a:t>
            </a:r>
            <a:r>
              <a:rPr lang="en-US" sz="2800" dirty="0" smtClean="0">
                <a:solidFill>
                  <a:srgbClr val="0070C0"/>
                </a:solidFill>
              </a:rPr>
              <a:t> van </a:t>
            </a:r>
            <a:r>
              <a:rPr lang="en-US" sz="2800" dirty="0" err="1" smtClean="0">
                <a:solidFill>
                  <a:srgbClr val="0070C0"/>
                </a:solidFill>
              </a:rPr>
              <a:t>blok</a:t>
            </a:r>
            <a:r>
              <a:rPr lang="en-US" sz="2800" dirty="0" smtClean="0">
                <a:solidFill>
                  <a:srgbClr val="0070C0"/>
                </a:solidFill>
              </a:rPr>
              <a:t> op </a:t>
            </a:r>
            <a:r>
              <a:rPr lang="en-US" sz="2800" dirty="0" err="1" smtClean="0">
                <a:solidFill>
                  <a:srgbClr val="0070C0"/>
                </a:solidFill>
              </a:rPr>
              <a:t>grond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86150" lvl="7" indent="-285750" algn="r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Normaalkracht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Kracht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 grond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blok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solidFill>
                  <a:srgbClr val="FF0000"/>
                </a:solidFill>
              </a:rPr>
              <a:t>L</a:t>
            </a:r>
            <a:r>
              <a:rPr lang="en-US" sz="2800" noProof="0" dirty="0" err="1" smtClean="0">
                <a:solidFill>
                  <a:srgbClr val="FF0000"/>
                </a:solidFill>
              </a:rPr>
              <a:t>oodrecht</a:t>
            </a:r>
            <a:r>
              <a:rPr lang="en-US" sz="2800" noProof="0" dirty="0" smtClean="0">
                <a:solidFill>
                  <a:srgbClr val="FF0000"/>
                </a:solidFill>
              </a:rPr>
              <a:t> op </a:t>
            </a:r>
            <a:r>
              <a:rPr lang="en-US" sz="2800" noProof="0" dirty="0" err="1" smtClean="0">
                <a:solidFill>
                  <a:srgbClr val="FF0000"/>
                </a:solidFill>
              </a:rPr>
              <a:t>oppervlak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7023694" y="2636912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err="1" smtClean="0"/>
              <a:t>F</a:t>
            </a:r>
            <a:r>
              <a:rPr lang="nl-NL" sz="2800" b="1" baseline="-25000" dirty="0" err="1"/>
              <a:t>z</a:t>
            </a:r>
            <a:r>
              <a:rPr lang="nl-NL" sz="2800" b="1" dirty="0" smtClean="0"/>
              <a:t> = m ∙ g</a:t>
            </a:r>
            <a:endParaRPr lang="nl-NL" sz="2800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3328795" y="6161702"/>
            <a:ext cx="5358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smtClean="0"/>
              <a:t>Welke twee krachten vormen een krachtenpaar?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28784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4.2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krachten</a:t>
            </a:r>
            <a:endParaRPr lang="es-MX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95536" y="2320281"/>
            <a:ext cx="8435280" cy="37730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Zwaartekracht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err="1" smtClean="0"/>
              <a:t>Begint</a:t>
            </a:r>
            <a:r>
              <a:rPr lang="en-US" sz="2800" dirty="0" smtClean="0"/>
              <a:t> in het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zwaartepunt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Gewichtskracht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gew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err="1" smtClean="0">
                <a:solidFill>
                  <a:srgbClr val="FF0000"/>
                </a:solidFill>
              </a:rPr>
              <a:t>Kracht</a:t>
            </a:r>
            <a:r>
              <a:rPr lang="en-US" sz="2800" dirty="0" smtClean="0">
                <a:solidFill>
                  <a:srgbClr val="FF0000"/>
                </a:solidFill>
              </a:rPr>
              <a:t> op </a:t>
            </a:r>
            <a:r>
              <a:rPr lang="en-US" sz="2800" dirty="0" err="1" smtClean="0">
                <a:solidFill>
                  <a:srgbClr val="FF0000"/>
                </a:solidFill>
              </a:rPr>
              <a:t>koord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86150" lvl="7" indent="-285750" algn="r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Spankracht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</a:t>
            </a:r>
            <a:r>
              <a:rPr lang="en-US" sz="3200" b="1" baseline="-25000" dirty="0">
                <a:solidFill>
                  <a:srgbClr val="0070C0"/>
                </a:solidFill>
              </a:rPr>
              <a:t>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Kracht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van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koord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op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blok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solidFill>
                  <a:srgbClr val="0070C0"/>
                </a:solidFill>
              </a:rPr>
              <a:t>In de </a:t>
            </a:r>
            <a:r>
              <a:rPr lang="en-US" sz="2800" dirty="0" err="1" smtClean="0">
                <a:solidFill>
                  <a:srgbClr val="0070C0"/>
                </a:solidFill>
              </a:rPr>
              <a:t>richting</a:t>
            </a:r>
            <a:r>
              <a:rPr lang="en-US" sz="2800" dirty="0" smtClean="0">
                <a:solidFill>
                  <a:srgbClr val="0070C0"/>
                </a:solidFill>
              </a:rPr>
              <a:t> van het </a:t>
            </a:r>
            <a:r>
              <a:rPr lang="en-US" sz="2800" dirty="0" err="1" smtClean="0">
                <a:solidFill>
                  <a:srgbClr val="0070C0"/>
                </a:solidFill>
              </a:rPr>
              <a:t>koord</a:t>
            </a:r>
            <a:endParaRPr lang="en-US" sz="2800" dirty="0">
              <a:solidFill>
                <a:srgbClr val="0070C0"/>
              </a:solidFill>
            </a:endParaRPr>
          </a:p>
          <a:p>
            <a:pPr lvl="8" algn="r">
              <a:spcBef>
                <a:spcPct val="20000"/>
              </a:spcBef>
            </a:pPr>
            <a:endParaRPr lang="en-US" sz="600" dirty="0" smtClean="0">
              <a:solidFill>
                <a:srgbClr val="0070C0"/>
              </a:solidFill>
            </a:endParaRPr>
          </a:p>
          <a:p>
            <a:pPr lvl="5" algn="r">
              <a:spcBef>
                <a:spcPct val="20000"/>
              </a:spcBef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pic>
        <p:nvPicPr>
          <p:cNvPr id="16" name="Picture 15" descr="Zwaartekracht, gewichtskracht, normaalkracht2_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155" y="1175434"/>
            <a:ext cx="3452813" cy="5565934"/>
          </a:xfrm>
          <a:prstGeom prst="rect">
            <a:avLst/>
          </a:prstGeom>
        </p:spPr>
      </p:pic>
      <p:pic>
        <p:nvPicPr>
          <p:cNvPr id="17" name="Picture 16" descr="Zwaartekracht, gewichtskracht, normaalkracht2_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155" y="1175434"/>
            <a:ext cx="3452813" cy="5565934"/>
          </a:xfrm>
          <a:prstGeom prst="rect">
            <a:avLst/>
          </a:prstGeom>
        </p:spPr>
      </p:pic>
      <p:pic>
        <p:nvPicPr>
          <p:cNvPr id="18" name="Picture 17" descr="Zwaartekracht, gewichtskracht, normaalkracht2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155" y="1175434"/>
            <a:ext cx="3452813" cy="5565934"/>
          </a:xfrm>
          <a:prstGeom prst="rect">
            <a:avLst/>
          </a:prstGeom>
        </p:spPr>
      </p:pic>
      <p:pic>
        <p:nvPicPr>
          <p:cNvPr id="19" name="Picture 18" descr="Zwaartekracht, gewichtskracht, normaalkracht2_3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1155" y="1175434"/>
            <a:ext cx="3452813" cy="5565934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4425491" y="1195155"/>
            <a:ext cx="4407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i="1" dirty="0" smtClean="0"/>
              <a:t>Teken op dezelfde manier de krachten in dit plaatje</a:t>
            </a:r>
            <a:endParaRPr lang="nl-NL" sz="2800" b="1" i="1" dirty="0"/>
          </a:p>
        </p:txBody>
      </p:sp>
    </p:spTree>
    <p:extLst>
      <p:ext uri="{BB962C8B-B14F-4D97-AF65-F5344CB8AC3E}">
        <p14:creationId xmlns:p14="http://schemas.microsoft.com/office/powerpoint/2010/main" val="423923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4.2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krachten</a:t>
            </a:r>
            <a:endParaRPr lang="es-MX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95536" y="1600200"/>
            <a:ext cx="84352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Zwaartekracht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err="1" smtClean="0"/>
              <a:t>Begint</a:t>
            </a:r>
            <a:r>
              <a:rPr lang="en-US" sz="2800" dirty="0" smtClean="0"/>
              <a:t> in het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zwaartepunt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Gewichtskracht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gew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err="1" smtClean="0">
                <a:solidFill>
                  <a:srgbClr val="FF0000"/>
                </a:solidFill>
              </a:rPr>
              <a:t>Kracht</a:t>
            </a:r>
            <a:r>
              <a:rPr lang="en-US" sz="2800" dirty="0" smtClean="0">
                <a:solidFill>
                  <a:srgbClr val="FF0000"/>
                </a:solidFill>
              </a:rPr>
              <a:t> op </a:t>
            </a:r>
            <a:r>
              <a:rPr lang="en-US" sz="2800" dirty="0" err="1" smtClean="0">
                <a:solidFill>
                  <a:srgbClr val="FF0000"/>
                </a:solidFill>
              </a:rPr>
              <a:t>koord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74295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86150" lvl="7" indent="-285750" algn="r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Spankracht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</a:t>
            </a:r>
            <a:r>
              <a:rPr lang="en-US" sz="3200" b="1" baseline="-25000" dirty="0">
                <a:solidFill>
                  <a:srgbClr val="0070C0"/>
                </a:solidFill>
              </a:rPr>
              <a:t>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Kracht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van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koord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op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blok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solidFill>
                  <a:srgbClr val="0070C0"/>
                </a:solidFill>
              </a:rPr>
              <a:t>In de </a:t>
            </a:r>
            <a:r>
              <a:rPr lang="en-US" sz="2800" dirty="0" err="1" smtClean="0">
                <a:solidFill>
                  <a:srgbClr val="0070C0"/>
                </a:solidFill>
              </a:rPr>
              <a:t>richting</a:t>
            </a:r>
            <a:r>
              <a:rPr lang="en-US" sz="2800" dirty="0" smtClean="0">
                <a:solidFill>
                  <a:srgbClr val="0070C0"/>
                </a:solidFill>
              </a:rPr>
              <a:t> van het </a:t>
            </a:r>
            <a:r>
              <a:rPr lang="en-US" sz="2800" dirty="0" err="1" smtClean="0">
                <a:solidFill>
                  <a:srgbClr val="0070C0"/>
                </a:solidFill>
              </a:rPr>
              <a:t>koord</a:t>
            </a:r>
            <a:endParaRPr lang="en-US" sz="2800" dirty="0">
              <a:solidFill>
                <a:srgbClr val="0070C0"/>
              </a:solidFill>
            </a:endParaRPr>
          </a:p>
          <a:p>
            <a:pPr lvl="8" algn="r">
              <a:spcBef>
                <a:spcPct val="20000"/>
              </a:spcBef>
            </a:pPr>
            <a:endParaRPr lang="en-US" sz="600" dirty="0" smtClean="0">
              <a:solidFill>
                <a:srgbClr val="0070C0"/>
              </a:solidFill>
            </a:endParaRPr>
          </a:p>
          <a:p>
            <a:pPr marL="2743200" lvl="5" indent="-457200" algn="r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</a:rPr>
              <a:t>Veerkracht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</a:rPr>
              <a:t>F</a:t>
            </a:r>
            <a:r>
              <a:rPr lang="en-US" sz="3200" b="1" baseline="-25000" dirty="0" err="1" smtClean="0">
                <a:solidFill>
                  <a:schemeClr val="accent3">
                    <a:lumMod val="50000"/>
                  </a:schemeClr>
                </a:solidFill>
              </a:rPr>
              <a:t>v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3943350" lvl="8" indent="-285750" algn="r">
              <a:spcBef>
                <a:spcPct val="20000"/>
              </a:spcBef>
              <a:buFont typeface="Arial" pitchFamily="34" charset="0"/>
              <a:buChar char="–"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817793" y="6047115"/>
            <a:ext cx="1449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err="1" smtClean="0">
                <a:solidFill>
                  <a:schemeClr val="accent3">
                    <a:lumMod val="50000"/>
                  </a:schemeClr>
                </a:solidFill>
              </a:rPr>
              <a:t>F</a:t>
            </a:r>
            <a:r>
              <a:rPr lang="nl-NL" sz="2800" b="1" baseline="-25000" dirty="0" err="1" smtClean="0">
                <a:solidFill>
                  <a:schemeClr val="accent3">
                    <a:lumMod val="50000"/>
                  </a:schemeClr>
                </a:solidFill>
              </a:rPr>
              <a:t>v</a:t>
            </a:r>
            <a:r>
              <a:rPr lang="nl-NL" sz="2800" b="1" dirty="0" smtClean="0">
                <a:solidFill>
                  <a:schemeClr val="accent3">
                    <a:lumMod val="50000"/>
                  </a:schemeClr>
                </a:solidFill>
              </a:rPr>
              <a:t> = C ∙ u</a:t>
            </a:r>
            <a:endParaRPr lang="nl-NL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7638"/>
            <a:ext cx="2480310" cy="201739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506044"/>
            <a:ext cx="2686050" cy="2019300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3059832" y="5786100"/>
            <a:ext cx="370633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Maak opgave 13, 18, 21</a:t>
            </a:r>
          </a:p>
          <a:p>
            <a:r>
              <a:rPr lang="nl-NL" sz="2400" b="1" dirty="0"/>
              <a:t> </a:t>
            </a:r>
            <a:r>
              <a:rPr lang="nl-NL" sz="2400" b="1" dirty="0" smtClean="0"/>
              <a:t>  </a:t>
            </a:r>
            <a:r>
              <a:rPr lang="nl-NL" sz="2400" b="1" dirty="0" smtClean="0">
                <a:solidFill>
                  <a:srgbClr val="7030A0"/>
                </a:solidFill>
              </a:rPr>
              <a:t>Klaar? Maak ook 29 </a:t>
            </a:r>
            <a:endParaRPr lang="nl-N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2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4.2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krachten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 smtClean="0"/>
              <a:t>De drie wetten van Newton</a:t>
            </a:r>
          </a:p>
          <a:p>
            <a:pPr marL="514350" indent="-514350">
              <a:buAutoNum type="arabicParenR"/>
            </a:pPr>
            <a:r>
              <a:rPr lang="nl-NL" b="1" dirty="0" err="1" smtClean="0"/>
              <a:t>F</a:t>
            </a:r>
            <a:r>
              <a:rPr lang="nl-NL" b="1" baseline="-25000" dirty="0" err="1" smtClean="0"/>
              <a:t>netto</a:t>
            </a:r>
            <a:r>
              <a:rPr lang="nl-NL" b="1" dirty="0" smtClean="0"/>
              <a:t> = 0</a:t>
            </a:r>
          </a:p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	</a:t>
            </a:r>
            <a:r>
              <a:rPr lang="nl-NL" b="1" dirty="0" smtClean="0">
                <a:sym typeface="Wingdings" panose="05000000000000000000" pitchFamily="2" charset="2"/>
              </a:rPr>
              <a:t> v = constant of nul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2) </a:t>
            </a:r>
            <a:r>
              <a:rPr lang="nl-NL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F</a:t>
            </a:r>
            <a:r>
              <a:rPr lang="nl-NL" b="1" baseline="-25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netto</a:t>
            </a:r>
            <a:r>
              <a:rPr lang="nl-NL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= m ∙ a</a:t>
            </a:r>
          </a:p>
          <a:p>
            <a:pPr marL="0" indent="0">
              <a:buNone/>
            </a:pPr>
            <a:r>
              <a:rPr lang="nl-NL" b="1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nl-NL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Grote m geeft kleine a bij zelfde F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3) F</a:t>
            </a:r>
            <a:r>
              <a:rPr lang="nl-NL" b="1" baseline="-25000" dirty="0">
                <a:solidFill>
                  <a:srgbClr val="7030A0"/>
                </a:solidFill>
                <a:sym typeface="Wingdings" panose="05000000000000000000" pitchFamily="2" charset="2"/>
              </a:rPr>
              <a:t>A</a:t>
            </a:r>
            <a:r>
              <a:rPr lang="nl-NL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 op B</a:t>
            </a:r>
            <a:r>
              <a:rPr lang="nl-NL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= - F</a:t>
            </a:r>
            <a:r>
              <a:rPr lang="nl-NL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B op A</a:t>
            </a:r>
          </a:p>
          <a:p>
            <a:pPr marL="0" indent="0">
              <a:buNone/>
            </a:pPr>
            <a:r>
              <a:rPr lang="nl-NL" b="1" baseline="-25000" dirty="0">
                <a:solidFill>
                  <a:srgbClr val="7030A0"/>
                </a:solidFill>
                <a:sym typeface="Wingdings" panose="05000000000000000000" pitchFamily="2" charset="2"/>
              </a:rPr>
              <a:t>	</a:t>
            </a:r>
            <a:r>
              <a:rPr lang="nl-NL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Actie = - Reactie</a:t>
            </a:r>
            <a:endParaRPr lang="en-US" dirty="0" smtClean="0">
              <a:solidFill>
                <a:srgbClr val="7030A0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653136"/>
            <a:ext cx="1990067" cy="201999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17638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78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krachten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85293"/>
            <a:ext cx="5192129" cy="4212059"/>
          </a:xfrm>
        </p:spPr>
      </p:pic>
      <p:sp>
        <p:nvSpPr>
          <p:cNvPr id="5" name="Ovaal 4"/>
          <p:cNvSpPr/>
          <p:nvPr/>
        </p:nvSpPr>
        <p:spPr>
          <a:xfrm>
            <a:off x="6012160" y="1196752"/>
            <a:ext cx="3071284" cy="1656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6419148" y="139110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Ik ga mooi niet lopen!</a:t>
            </a:r>
          </a:p>
          <a:p>
            <a:r>
              <a:rPr lang="nl-NL" b="1" dirty="0" smtClean="0"/>
              <a:t>Ik kom toch niet vooruit, want de kar trekt even hard terug!</a:t>
            </a:r>
          </a:p>
        </p:txBody>
      </p:sp>
      <p:sp>
        <p:nvSpPr>
          <p:cNvPr id="12" name="Ovaal 11"/>
          <p:cNvSpPr/>
          <p:nvPr/>
        </p:nvSpPr>
        <p:spPr>
          <a:xfrm>
            <a:off x="5508104" y="3140968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244952" y="270892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5868144" y="2985661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/>
          <p:cNvSpPr txBox="1"/>
          <p:nvPr/>
        </p:nvSpPr>
        <p:spPr>
          <a:xfrm>
            <a:off x="6228184" y="3338989"/>
            <a:ext cx="28384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7030A0"/>
                </a:solidFill>
              </a:rPr>
              <a:t>Welke denkfout maakt het paard?</a:t>
            </a:r>
            <a:endParaRPr lang="nl-NL" sz="2800" b="1" dirty="0">
              <a:solidFill>
                <a:srgbClr val="7030A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610292" y="4420959"/>
            <a:ext cx="3456384" cy="224676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sz="2800" b="1" i="1" u="sng" dirty="0" smtClean="0">
                <a:solidFill>
                  <a:srgbClr val="FF0000"/>
                </a:solidFill>
              </a:rPr>
              <a:t>10 min:</a:t>
            </a:r>
          </a:p>
          <a:p>
            <a:pPr marL="514350" indent="-514350">
              <a:buAutoNum type="arabicParenR"/>
            </a:pPr>
            <a:r>
              <a:rPr lang="nl-NL" sz="2800" b="1" dirty="0" smtClean="0"/>
              <a:t>Denk eerst zelf na</a:t>
            </a:r>
          </a:p>
          <a:p>
            <a:pPr marL="514350" indent="-514350">
              <a:buAutoNum type="arabicParenR"/>
            </a:pPr>
            <a:r>
              <a:rPr lang="nl-NL" sz="2800" b="1" dirty="0" smtClean="0"/>
              <a:t>Overleg in tweetallen</a:t>
            </a:r>
          </a:p>
          <a:p>
            <a:pPr marL="514350" indent="-514350">
              <a:buAutoNum type="arabicParenR"/>
            </a:pPr>
            <a:r>
              <a:rPr lang="nl-NL" sz="2800" b="1" dirty="0" smtClean="0">
                <a:solidFill>
                  <a:srgbClr val="7030A0"/>
                </a:solidFill>
              </a:rPr>
              <a:t>Klaar? </a:t>
            </a:r>
            <a:r>
              <a:rPr lang="nl-NL" sz="2800" b="1" dirty="0" err="1" smtClean="0">
                <a:solidFill>
                  <a:srgbClr val="7030A0"/>
                </a:solidFill>
              </a:rPr>
              <a:t>Opg</a:t>
            </a:r>
            <a:r>
              <a:rPr lang="nl-NL" sz="2800" b="1" dirty="0" smtClean="0">
                <a:solidFill>
                  <a:srgbClr val="7030A0"/>
                </a:solidFill>
              </a:rPr>
              <a:t> 21</a:t>
            </a:r>
          </a:p>
        </p:txBody>
      </p:sp>
    </p:spTree>
    <p:extLst>
      <p:ext uri="{BB962C8B-B14F-4D97-AF65-F5344CB8AC3E}">
        <p14:creationId xmlns:p14="http://schemas.microsoft.com/office/powerpoint/2010/main" val="179734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krachten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85293"/>
            <a:ext cx="5192129" cy="4212059"/>
          </a:xfrm>
        </p:spPr>
      </p:pic>
      <p:sp>
        <p:nvSpPr>
          <p:cNvPr id="5" name="Ovaal 4"/>
          <p:cNvSpPr/>
          <p:nvPr/>
        </p:nvSpPr>
        <p:spPr>
          <a:xfrm>
            <a:off x="6012160" y="1196752"/>
            <a:ext cx="3071284" cy="1656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met pijl 6"/>
          <p:cNvCxnSpPr/>
          <p:nvPr/>
        </p:nvCxnSpPr>
        <p:spPr>
          <a:xfrm flipH="1" flipV="1">
            <a:off x="3258141" y="4241317"/>
            <a:ext cx="1440160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3347864" y="4967419"/>
            <a:ext cx="1440160" cy="4452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6419148" y="139110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Ik ga mooi niet lopen!</a:t>
            </a:r>
          </a:p>
          <a:p>
            <a:r>
              <a:rPr lang="nl-NL" b="1" dirty="0" smtClean="0"/>
              <a:t>Ik kom toch niet vooruit, want de kar trekt even hard terug!</a:t>
            </a:r>
          </a:p>
        </p:txBody>
      </p:sp>
      <p:sp>
        <p:nvSpPr>
          <p:cNvPr id="12" name="Ovaal 11"/>
          <p:cNvSpPr/>
          <p:nvPr/>
        </p:nvSpPr>
        <p:spPr>
          <a:xfrm>
            <a:off x="5508104" y="3140968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244952" y="270892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5868144" y="2985661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Rechte verbindingslijn met pijl 15"/>
          <p:cNvCxnSpPr/>
          <p:nvPr/>
        </p:nvCxnSpPr>
        <p:spPr>
          <a:xfrm>
            <a:off x="3500264" y="5785880"/>
            <a:ext cx="2015393" cy="66256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/>
          <p:nvPr/>
        </p:nvCxnSpPr>
        <p:spPr>
          <a:xfrm flipH="1" flipV="1">
            <a:off x="1555372" y="4737452"/>
            <a:ext cx="568356" cy="2299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>
            <a:off x="4772930" y="5210036"/>
            <a:ext cx="2535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 smtClean="0">
                <a:solidFill>
                  <a:srgbClr val="FF0000"/>
                </a:solidFill>
              </a:rPr>
              <a:t>F</a:t>
            </a:r>
            <a:r>
              <a:rPr lang="nl-NL" sz="2800" b="1" baseline="-25000" dirty="0" err="1" smtClean="0">
                <a:solidFill>
                  <a:srgbClr val="FF0000"/>
                </a:solidFill>
              </a:rPr>
              <a:t>vw</a:t>
            </a:r>
            <a:r>
              <a:rPr lang="nl-NL" sz="2800" b="1" baseline="-25000" dirty="0" smtClean="0">
                <a:solidFill>
                  <a:srgbClr val="FF0000"/>
                </a:solidFill>
              </a:rPr>
              <a:t>, van paard op kar</a:t>
            </a:r>
            <a:endParaRPr lang="nl-NL" sz="2800" b="1" dirty="0">
              <a:solidFill>
                <a:srgbClr val="FF0000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2882343" y="5236348"/>
            <a:ext cx="1316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err="1" smtClean="0">
                <a:solidFill>
                  <a:schemeClr val="accent6">
                    <a:lumMod val="50000"/>
                  </a:schemeClr>
                </a:solidFill>
              </a:rPr>
              <a:t>F</a:t>
            </a:r>
            <a:r>
              <a:rPr lang="nl-NL" sz="2800" b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vw</a:t>
            </a:r>
            <a:r>
              <a:rPr lang="nl-NL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, paard</a:t>
            </a:r>
            <a:endParaRPr lang="nl-NL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8" name="Rechte verbindingslijn met pijl 37"/>
          <p:cNvCxnSpPr/>
          <p:nvPr/>
        </p:nvCxnSpPr>
        <p:spPr>
          <a:xfrm flipH="1" flipV="1">
            <a:off x="457200" y="5297728"/>
            <a:ext cx="568356" cy="2299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vak 38"/>
          <p:cNvSpPr txBox="1"/>
          <p:nvPr/>
        </p:nvSpPr>
        <p:spPr>
          <a:xfrm>
            <a:off x="419325" y="5464218"/>
            <a:ext cx="2535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 smtClean="0">
                <a:solidFill>
                  <a:srgbClr val="FF0000"/>
                </a:solidFill>
              </a:rPr>
              <a:t>F</a:t>
            </a:r>
            <a:r>
              <a:rPr lang="nl-NL" sz="2800" b="1" baseline="-25000" dirty="0" err="1" smtClean="0">
                <a:solidFill>
                  <a:srgbClr val="FF0000"/>
                </a:solidFill>
              </a:rPr>
              <a:t>rolwrijving</a:t>
            </a:r>
            <a:r>
              <a:rPr lang="nl-NL" sz="2800" b="1" baseline="-25000" dirty="0" smtClean="0">
                <a:solidFill>
                  <a:srgbClr val="FF0000"/>
                </a:solidFill>
              </a:rPr>
              <a:t>, op kar</a:t>
            </a:r>
            <a:endParaRPr lang="nl-NL" sz="2800" b="1" dirty="0">
              <a:solidFill>
                <a:srgbClr val="FF0000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772930" y="4509120"/>
            <a:ext cx="2535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err="1" smtClean="0">
                <a:solidFill>
                  <a:schemeClr val="accent6">
                    <a:lumMod val="50000"/>
                  </a:schemeClr>
                </a:solidFill>
              </a:rPr>
              <a:t>F</a:t>
            </a:r>
            <a:r>
              <a:rPr lang="nl-NL" sz="2800" b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trek</a:t>
            </a:r>
            <a:r>
              <a:rPr lang="nl-NL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, van kar op paard</a:t>
            </a:r>
            <a:endParaRPr lang="nl-NL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228184" y="3338989"/>
            <a:ext cx="28384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7030A0"/>
                </a:solidFill>
              </a:rPr>
              <a:t>Welke denkfout maakt het paard?</a:t>
            </a:r>
            <a:endParaRPr lang="nl-NL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97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9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332</Words>
  <Application>Microsoft Office PowerPoint</Application>
  <PresentationFormat>Diavoorstelling (4:3)</PresentationFormat>
  <Paragraphs>97</Paragraphs>
  <Slides>10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H4 Sport en verkeer</vt:lpstr>
      <vt:lpstr>Wat gaan we doen?</vt:lpstr>
      <vt:lpstr>PowerPoint-presentatie</vt:lpstr>
      <vt:lpstr>4.2 Soorten krachten</vt:lpstr>
      <vt:lpstr>4.2 Soorten krachten</vt:lpstr>
      <vt:lpstr>4.2 Soorten krachten</vt:lpstr>
      <vt:lpstr>4.2 Soorten krachten</vt:lpstr>
      <vt:lpstr>4.2 Soorten krachten</vt:lpstr>
      <vt:lpstr>4.2 Soorten krachten</vt:lpstr>
      <vt:lpstr>4.2 Soorten krachten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H3 Straling</dc:title>
  <dc:creator>Windows User</dc:creator>
  <cp:lastModifiedBy>Dennis Vos</cp:lastModifiedBy>
  <cp:revision>287</cp:revision>
  <dcterms:created xsi:type="dcterms:W3CDTF">2013-12-08T14:03:05Z</dcterms:created>
  <dcterms:modified xsi:type="dcterms:W3CDTF">2014-11-16T16:31:41Z</dcterms:modified>
</cp:coreProperties>
</file>